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322" r:id="rId4"/>
    <p:sldId id="326" r:id="rId5"/>
    <p:sldId id="317" r:id="rId6"/>
    <p:sldId id="274" r:id="rId7"/>
    <p:sldId id="285" r:id="rId8"/>
    <p:sldId id="263" r:id="rId9"/>
    <p:sldId id="289" r:id="rId10"/>
    <p:sldId id="264" r:id="rId11"/>
    <p:sldId id="293" r:id="rId12"/>
    <p:sldId id="266" r:id="rId13"/>
    <p:sldId id="311" r:id="rId14"/>
    <p:sldId id="315" r:id="rId15"/>
    <p:sldId id="314" r:id="rId16"/>
    <p:sldId id="300" r:id="rId17"/>
    <p:sldId id="262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5"/>
    <p:restoredTop sz="94609"/>
  </p:normalViewPr>
  <p:slideViewPr>
    <p:cSldViewPr snapToGrid="0" snapToObjects="1">
      <p:cViewPr>
        <p:scale>
          <a:sx n="89" d="100"/>
          <a:sy n="89" d="100"/>
        </p:scale>
        <p:origin x="8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F7794-F476-584D-8C3A-AEA8140F0DD0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FB617-9D84-CB43-948C-2E218EB8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Astronaut aboard the Apollo 13 mission, contracted</a:t>
            </a:r>
            <a:r>
              <a:rPr lang="en-US" baseline="0" dirty="0" smtClean="0"/>
              <a:t> a </a:t>
            </a:r>
            <a:r>
              <a:rPr lang="en-US" i="1" baseline="0" dirty="0" smtClean="0"/>
              <a:t>Pseudomonas aeruginosa</a:t>
            </a:r>
            <a:r>
              <a:rPr lang="en-US" i="0" baseline="0" dirty="0" smtClean="0"/>
              <a:t> infection in his kidneys during the Apollo 13 mission</a:t>
            </a:r>
          </a:p>
          <a:p>
            <a:r>
              <a:rPr lang="en-US" i="0" baseline="0" dirty="0" smtClean="0"/>
              <a:t>Oxygen tank exploded on board, astronauts aborted the mission and tried to go home, Fred </a:t>
            </a:r>
            <a:r>
              <a:rPr lang="en-US" i="0" baseline="0" dirty="0" err="1" smtClean="0"/>
              <a:t>Haise</a:t>
            </a:r>
            <a:r>
              <a:rPr lang="en-US" i="0" baseline="0" dirty="0" smtClean="0"/>
              <a:t> got a kidney infection with this bacteria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B617-9D84-CB43-948C-2E218EB826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 typical patient</a:t>
            </a:r>
            <a:r>
              <a:rPr lang="en-US" baseline="0" dirty="0" smtClean="0"/>
              <a:t> infected by this bacteria looks like this little girl, so this issue can affect astronauts but also lots of people here on earth</a:t>
            </a:r>
          </a:p>
          <a:p>
            <a:r>
              <a:rPr lang="en-US" baseline="0" dirty="0" smtClean="0"/>
              <a:t>Isolates or strains collected for research purposes typically come from people like 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B617-9D84-CB43-948C-2E218EB826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222D-F070-40C6-88D2-D5CC981E77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4829-4984-604D-9392-FFBDA77525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Quantify</a:t>
            </a:r>
            <a:r>
              <a:rPr lang="en-US" baseline="0" dirty="0" smtClean="0"/>
              <a:t> exoproduct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4829-4984-604D-9392-FFBDA77525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specified slide title, arrows within the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4829-4984-604D-9392-FFBDA77525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B617-9D84-CB43-948C-2E218EB826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DCD5E-A262-49AE-A224-CD57B8EC00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6B89-F37D-3041-BC48-4E338203ED85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CDD5-8811-EC4C-91F0-8D8DB8A9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28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cff.org/" TargetMode="External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9473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Modification of Quorum Sensing </a:t>
            </a:r>
            <a:br>
              <a:rPr lang="en-US" sz="4800" dirty="0" smtClean="0"/>
            </a:br>
            <a:r>
              <a:rPr lang="en-US" sz="4800" dirty="0" smtClean="0"/>
              <a:t>Phenotypes and Related Pathways </a:t>
            </a:r>
            <a:br>
              <a:rPr lang="en-US" sz="4800" dirty="0" smtClean="0"/>
            </a:br>
            <a:r>
              <a:rPr lang="en-US" sz="4800" dirty="0" smtClean="0"/>
              <a:t>of </a:t>
            </a:r>
            <a:r>
              <a:rPr lang="en-US" sz="4800" i="1" dirty="0" smtClean="0"/>
              <a:t>Pseudomonas aeruginosa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00798"/>
            <a:ext cx="12192000" cy="2233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Ava Karanjia</a:t>
            </a:r>
          </a:p>
          <a:p>
            <a:r>
              <a:rPr lang="en-US" sz="2800" dirty="0" smtClean="0"/>
              <a:t>Dr. Heather Bean</a:t>
            </a:r>
          </a:p>
          <a:p>
            <a:r>
              <a:rPr lang="en-US" sz="2800" dirty="0" smtClean="0"/>
              <a:t>Arizona State University</a:t>
            </a:r>
          </a:p>
          <a:p>
            <a:r>
              <a:rPr lang="en-US" sz="2800" dirty="0" smtClean="0"/>
              <a:t>April 13, 2019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56" y="4027995"/>
            <a:ext cx="2003210" cy="2063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4100798"/>
            <a:ext cx="2310482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What is Quorum Sensing (QS)?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79625" y="1690688"/>
            <a:ext cx="6468947" cy="4052128"/>
            <a:chOff x="1127049" y="2520028"/>
            <a:chExt cx="6468947" cy="4052128"/>
          </a:xfrm>
        </p:grpSpPr>
        <p:pic>
          <p:nvPicPr>
            <p:cNvPr id="1030" name="Picture 6" descr="s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75"/>
            <a:stretch/>
          </p:blipFill>
          <p:spPr bwMode="auto">
            <a:xfrm>
              <a:off x="1127049" y="2520028"/>
              <a:ext cx="6468947" cy="317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51466" y="6188214"/>
              <a:ext cx="2066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/>
                <a:t>Individual behaviors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29507" y="6202824"/>
              <a:ext cx="1736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Group behaviors</a:t>
              </a:r>
              <a:endParaRPr lang="en-US" dirty="0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2381693" y="5699052"/>
              <a:ext cx="203261" cy="48916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5994369" y="5699052"/>
              <a:ext cx="203261" cy="48916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5" r="72760" b="3354"/>
          <a:stretch/>
        </p:blipFill>
        <p:spPr bwMode="auto">
          <a:xfrm>
            <a:off x="473214" y="3338644"/>
            <a:ext cx="2040720" cy="51435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34259" y="6403657"/>
            <a:ext cx="1919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S</a:t>
            </a:r>
            <a:r>
              <a:rPr lang="en-US" sz="1400" smtClean="0"/>
              <a:t>chaechter.asmblog.org</a:t>
            </a:r>
            <a:endParaRPr lang="en-US" sz="1400" dirty="0"/>
          </a:p>
        </p:txBody>
      </p:sp>
      <p:pic>
        <p:nvPicPr>
          <p:cNvPr id="12" name="Picture 6" descr="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85604" r="42350" b="2485"/>
          <a:stretch/>
        </p:blipFill>
        <p:spPr bwMode="auto">
          <a:xfrm>
            <a:off x="605593" y="3852994"/>
            <a:ext cx="2187697" cy="50598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0" t="86450" b="2940"/>
          <a:stretch/>
        </p:blipFill>
        <p:spPr bwMode="auto">
          <a:xfrm>
            <a:off x="184195" y="4327186"/>
            <a:ext cx="2944766" cy="43774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19775" y="1369350"/>
            <a:ext cx="3657600" cy="445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e 46"/>
          <p:cNvSpPr/>
          <p:nvPr/>
        </p:nvSpPr>
        <p:spPr>
          <a:xfrm rot="16200000">
            <a:off x="5392929" y="2806131"/>
            <a:ext cx="1022915" cy="971588"/>
          </a:xfrm>
          <a:prstGeom prst="pi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 rot="16200000">
            <a:off x="9341034" y="2844524"/>
            <a:ext cx="1022915" cy="971588"/>
          </a:xfrm>
          <a:prstGeom prst="pi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4" y="2695006"/>
            <a:ext cx="3466914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QS in </a:t>
            </a:r>
            <a:r>
              <a:rPr lang="en-US" b="1" i="1" dirty="0" smtClean="0">
                <a:latin typeface="Calibri" charset="0"/>
                <a:ea typeface="Calibri" charset="0"/>
                <a:cs typeface="Calibri" charset="0"/>
              </a:rPr>
              <a:t>Pseudomonas aeruginosa</a:t>
            </a:r>
            <a:endParaRPr lang="en-US" b="1" i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46681" y="643275"/>
            <a:ext cx="7526849" cy="5629345"/>
            <a:chOff x="3801922" y="1224829"/>
            <a:chExt cx="3977536" cy="2593109"/>
          </a:xfrm>
        </p:grpSpPr>
        <p:grpSp>
          <p:nvGrpSpPr>
            <p:cNvPr id="5" name="Group 4"/>
            <p:cNvGrpSpPr/>
            <p:nvPr/>
          </p:nvGrpSpPr>
          <p:grpSpPr>
            <a:xfrm>
              <a:off x="3958076" y="1224829"/>
              <a:ext cx="1691179" cy="1434553"/>
              <a:chOff x="3958076" y="1224829"/>
              <a:chExt cx="1691179" cy="1434553"/>
            </a:xfrm>
          </p:grpSpPr>
          <p:sp>
            <p:nvSpPr>
              <p:cNvPr id="18" name="Arc 17"/>
              <p:cNvSpPr/>
              <p:nvPr/>
            </p:nvSpPr>
            <p:spPr>
              <a:xfrm rot="16671519">
                <a:off x="4009202" y="1253466"/>
                <a:ext cx="1264046" cy="1314718"/>
              </a:xfrm>
              <a:prstGeom prst="arc">
                <a:avLst>
                  <a:gd name="adj1" fmla="val 16883970"/>
                  <a:gd name="adj2" fmla="val 3987925"/>
                </a:avLst>
              </a:prstGeom>
              <a:ln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35944" y="1791039"/>
                <a:ext cx="713311" cy="241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err="1"/>
                  <a:t>l</a:t>
                </a:r>
                <a:r>
                  <a:rPr lang="en-US" sz="2800" b="1" dirty="0" err="1" smtClean="0"/>
                  <a:t>asI</a:t>
                </a:r>
                <a:endParaRPr lang="en-US" sz="28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70028" y="2418365"/>
                <a:ext cx="815795" cy="241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err="1"/>
                  <a:t>l</a:t>
                </a:r>
                <a:r>
                  <a:rPr lang="en-US" sz="2800" b="1" dirty="0" err="1" smtClean="0"/>
                  <a:t>asR</a:t>
                </a:r>
                <a:endParaRPr lang="en-US" b="1" dirty="0"/>
              </a:p>
            </p:txBody>
          </p:sp>
          <p:sp>
            <p:nvSpPr>
              <p:cNvPr id="22" name="Arc 21"/>
              <p:cNvSpPr/>
              <p:nvPr/>
            </p:nvSpPr>
            <p:spPr>
              <a:xfrm rot="4594817">
                <a:off x="3845917" y="1336988"/>
                <a:ext cx="1289580" cy="1065262"/>
              </a:xfrm>
              <a:prstGeom prst="arc">
                <a:avLst>
                  <a:gd name="adj1" fmla="val 1336635"/>
                  <a:gd name="adj2" fmla="val 4088095"/>
                </a:avLst>
              </a:prstGeom>
              <a:ln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Arc 22"/>
              <p:cNvSpPr/>
              <p:nvPr/>
            </p:nvSpPr>
            <p:spPr>
              <a:xfrm rot="20930118">
                <a:off x="3998317" y="1489388"/>
                <a:ext cx="1289580" cy="1065262"/>
              </a:xfrm>
              <a:prstGeom prst="arc">
                <a:avLst>
                  <a:gd name="adj1" fmla="val 1336635"/>
                  <a:gd name="adj2" fmla="val 4088095"/>
                </a:avLst>
              </a:prstGeom>
              <a:ln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4977395" y="2540298"/>
              <a:ext cx="141509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054102" y="1224829"/>
              <a:ext cx="1725356" cy="1445004"/>
              <a:chOff x="3958076" y="1224829"/>
              <a:chExt cx="1725356" cy="1445004"/>
            </a:xfrm>
          </p:grpSpPr>
          <p:sp>
            <p:nvSpPr>
              <p:cNvPr id="13" name="Arc 12"/>
              <p:cNvSpPr/>
              <p:nvPr/>
            </p:nvSpPr>
            <p:spPr>
              <a:xfrm rot="16671519">
                <a:off x="4009202" y="1253466"/>
                <a:ext cx="1264046" cy="1314718"/>
              </a:xfrm>
              <a:prstGeom prst="arc">
                <a:avLst>
                  <a:gd name="adj1" fmla="val 16883970"/>
                  <a:gd name="adj2" fmla="val 3987925"/>
                </a:avLst>
              </a:prstGeom>
              <a:ln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70121" y="1795590"/>
                <a:ext cx="713311" cy="241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err="1"/>
                  <a:t>r</a:t>
                </a:r>
                <a:r>
                  <a:rPr lang="en-US" sz="2800" b="1" dirty="0" err="1" smtClean="0"/>
                  <a:t>hlI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4399" y="2428816"/>
                <a:ext cx="815795" cy="241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err="1"/>
                  <a:t>r</a:t>
                </a:r>
                <a:r>
                  <a:rPr lang="en-US" sz="2800" b="1" dirty="0" err="1" smtClean="0"/>
                  <a:t>hlR</a:t>
                </a:r>
                <a:endParaRPr lang="en-US" b="1" dirty="0"/>
              </a:p>
            </p:txBody>
          </p:sp>
          <p:sp>
            <p:nvSpPr>
              <p:cNvPr id="16" name="Arc 15"/>
              <p:cNvSpPr/>
              <p:nvPr/>
            </p:nvSpPr>
            <p:spPr>
              <a:xfrm rot="4594817">
                <a:off x="3845917" y="1336988"/>
                <a:ext cx="1289580" cy="1065262"/>
              </a:xfrm>
              <a:prstGeom prst="arc">
                <a:avLst>
                  <a:gd name="adj1" fmla="val 1336635"/>
                  <a:gd name="adj2" fmla="val 4088095"/>
                </a:avLst>
              </a:prstGeom>
              <a:ln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20930118">
                <a:off x="3998317" y="1489388"/>
                <a:ext cx="1289580" cy="1065262"/>
              </a:xfrm>
              <a:prstGeom prst="arc">
                <a:avLst>
                  <a:gd name="adj1" fmla="val 1336635"/>
                  <a:gd name="adj2" fmla="val 4088095"/>
                </a:avLst>
              </a:prstGeom>
              <a:ln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297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0594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55891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41189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264862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117835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970807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823780" algn="l" defTabSz="3705945" rtl="0" eaLnBrk="1" latinLnBrk="0" hangingPunct="1">
                  <a:defRPr sz="726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4677925" y="2691165"/>
              <a:ext cx="0" cy="4623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786151" y="2717652"/>
              <a:ext cx="0" cy="4623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01922" y="3153465"/>
              <a:ext cx="1809027" cy="2410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2972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05945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58917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1189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64862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17835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70807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2378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Protease</a:t>
              </a:r>
              <a:endParaRPr lang="en-US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81637" y="3179952"/>
              <a:ext cx="1809027" cy="6379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2972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05945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58917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1189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64862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17835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70807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2378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 smtClean="0"/>
                <a:t>Pyocyanin</a:t>
              </a:r>
              <a:endParaRPr lang="en-US" sz="2800" b="1" dirty="0" smtClean="0"/>
            </a:p>
            <a:p>
              <a:pPr algn="ctr"/>
              <a:r>
                <a:rPr lang="en-US" sz="2800" b="1" dirty="0" err="1" smtClean="0"/>
                <a:t>Rhamnolipids</a:t>
              </a:r>
              <a:endParaRPr lang="en-US" sz="2800" b="1" dirty="0" smtClean="0"/>
            </a:p>
            <a:p>
              <a:pPr algn="ctr"/>
              <a:r>
                <a:rPr lang="en-US" sz="2800" b="1" dirty="0" smtClean="0"/>
                <a:t>Protease</a:t>
              </a:r>
              <a:endParaRPr lang="en-US" sz="2800" b="1" dirty="0"/>
            </a:p>
          </p:txBody>
        </p:sp>
      </p:grpSp>
      <p:sp>
        <p:nvSpPr>
          <p:cNvPr id="48" name="Pie 47"/>
          <p:cNvSpPr/>
          <p:nvPr/>
        </p:nvSpPr>
        <p:spPr>
          <a:xfrm>
            <a:off x="4272894" y="1867757"/>
            <a:ext cx="1196022" cy="1260514"/>
          </a:xfrm>
          <a:prstGeom prst="pie">
            <a:avLst>
              <a:gd name="adj1" fmla="val 10876465"/>
              <a:gd name="adj2" fmla="val 16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Pie 48"/>
          <p:cNvSpPr/>
          <p:nvPr/>
        </p:nvSpPr>
        <p:spPr>
          <a:xfrm>
            <a:off x="8254723" y="1864129"/>
            <a:ext cx="1196022" cy="1260514"/>
          </a:xfrm>
          <a:prstGeom prst="pie">
            <a:avLst>
              <a:gd name="adj1" fmla="val 10876465"/>
              <a:gd name="adj2" fmla="val 1620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870906" y="4477140"/>
            <a:ext cx="6530520" cy="1985963"/>
          </a:xfrm>
          <a:prstGeom prst="frame">
            <a:avLst>
              <a:gd name="adj1" fmla="val 38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38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QS-related virulence </a:t>
            </a:r>
            <a:r>
              <a:rPr lang="en-US" sz="4000" b="1" dirty="0">
                <a:latin typeface="+mn-lt"/>
              </a:rPr>
              <a:t>f</a:t>
            </a:r>
            <a:r>
              <a:rPr lang="en-US" sz="4000" b="1" dirty="0" smtClean="0">
                <a:latin typeface="+mn-lt"/>
              </a:rPr>
              <a:t>actor </a:t>
            </a:r>
            <a:r>
              <a:rPr lang="en-US" sz="4000" b="1" smtClean="0">
                <a:latin typeface="+mn-lt"/>
              </a:rPr>
              <a:t>production </a:t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latin typeface="+mn-lt"/>
              </a:rPr>
              <a:t>decreases </a:t>
            </a:r>
            <a:r>
              <a:rPr lang="en-US" sz="4000" b="1" dirty="0" smtClean="0">
                <a:latin typeface="+mn-lt"/>
              </a:rPr>
              <a:t>over time</a:t>
            </a:r>
            <a:endParaRPr lang="en-US" sz="40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59391" y="1989946"/>
            <a:ext cx="12728976" cy="3615844"/>
            <a:chOff x="1607810" y="14920663"/>
            <a:chExt cx="22344130" cy="5556152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07810" y="14920663"/>
              <a:ext cx="22344130" cy="54970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05301" y="19888201"/>
              <a:ext cx="17945098" cy="58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2972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05945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58917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1189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64862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17835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70807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23780" algn="l" defTabSz="3705945" rtl="0" eaLnBrk="1" latinLnBrk="0" hangingPunct="1">
                <a:defRPr sz="726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90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Creation of Deletion Mutants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3176116"/>
            <a:ext cx="4414837" cy="18792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9" y="3176116"/>
            <a:ext cx="4486194" cy="19096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85765" y="4357688"/>
            <a:ext cx="585973" cy="590462"/>
            <a:chOff x="8643938" y="4796507"/>
            <a:chExt cx="872551" cy="114709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643938" y="4800600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643938" y="4796507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224527" y="4366115"/>
            <a:ext cx="585973" cy="590462"/>
            <a:chOff x="8643938" y="4796507"/>
            <a:chExt cx="872551" cy="114709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643938" y="4800600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643938" y="4796507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77202" y="4389355"/>
            <a:ext cx="585973" cy="590462"/>
            <a:chOff x="8643938" y="4796507"/>
            <a:chExt cx="872551" cy="114709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643938" y="4800600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643938" y="4796507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" y="18907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Phenotypic changes in result of </a:t>
            </a:r>
            <a:r>
              <a:rPr lang="en-US" sz="3200" b="1" dirty="0" err="1"/>
              <a:t>Δ</a:t>
            </a:r>
            <a:r>
              <a:rPr lang="en-US" sz="3200" b="1" dirty="0"/>
              <a:t>, ΔΔ in receptor mutant strains </a:t>
            </a:r>
          </a:p>
        </p:txBody>
      </p:sp>
    </p:spTree>
    <p:extLst>
      <p:ext uri="{BB962C8B-B14F-4D97-AF65-F5344CB8AC3E}">
        <p14:creationId xmlns:p14="http://schemas.microsoft.com/office/powerpoint/2010/main" val="10443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In-Frame Deletion Mutants: QS Regulators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946600"/>
            <a:ext cx="61668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" y="1847851"/>
            <a:ext cx="5324574" cy="355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2" y="29870400"/>
            <a:ext cx="6101628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1741940"/>
            <a:ext cx="5425352" cy="36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48" y="23373920"/>
            <a:ext cx="9218452" cy="626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79" y="1719262"/>
            <a:ext cx="6570907" cy="446774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In-Frame Deletion Mutants: QS Regulators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Future Directions</a:t>
            </a:r>
            <a:endParaRPr lang="en-US" b="1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5819" y="1690688"/>
            <a:ext cx="5122069" cy="4595492"/>
            <a:chOff x="421481" y="1955929"/>
            <a:chExt cx="5122069" cy="459549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170278"/>
              <a:ext cx="4476750" cy="338114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066800" y="2514600"/>
              <a:ext cx="0" cy="1371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1481" y="1955929"/>
              <a:ext cx="412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Quantify signaling molecules</a:t>
              </a:r>
              <a:endParaRPr lang="en-US" sz="24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48051" y="2514600"/>
              <a:ext cx="0" cy="1371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60406" y="1690687"/>
            <a:ext cx="436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Phenotypic changes in result of </a:t>
            </a:r>
            <a:r>
              <a:rPr lang="en-US" sz="2400" b="1" dirty="0" err="1" smtClean="0"/>
              <a:t>Δ</a:t>
            </a:r>
            <a:r>
              <a:rPr lang="en-US" sz="2400" b="1" dirty="0" smtClean="0"/>
              <a:t>, ΔΔ, ΔΔΔ, ΔΔΔΔ mutant strains </a:t>
            </a:r>
            <a:endParaRPr lang="en-US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905037"/>
            <a:ext cx="3020827" cy="12858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4574266"/>
            <a:ext cx="3020827" cy="128587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700902" y="3283655"/>
            <a:ext cx="371475" cy="442912"/>
            <a:chOff x="8643938" y="4796507"/>
            <a:chExt cx="872551" cy="114709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643938" y="4800600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643938" y="4796507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0310627" y="4938596"/>
            <a:ext cx="371475" cy="442912"/>
            <a:chOff x="8643938" y="4796507"/>
            <a:chExt cx="872551" cy="114709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43938" y="4800600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643938" y="4796507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820090" y="5418704"/>
            <a:ext cx="371475" cy="442912"/>
            <a:chOff x="8643938" y="4796507"/>
            <a:chExt cx="872551" cy="114709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643938" y="4800600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643938" y="4796507"/>
              <a:ext cx="872551" cy="1143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06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367" y="221162"/>
            <a:ext cx="4787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Acknowledgements</a:t>
            </a:r>
          </a:p>
        </p:txBody>
      </p:sp>
      <p:pic>
        <p:nvPicPr>
          <p:cNvPr id="1026" name="Picture 2" descr="https://www.givingtrax.com/app/assets/entities/0/0-CFF_Logo_4cp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18" y="5136042"/>
            <a:ext cx="2019957" cy="12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7156" y="1190403"/>
            <a:ext cx="8973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Bean Lab, ASU: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Dr. Heather D. Bean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Trenton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Davis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Charity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Bhebhe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Sarah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West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156" y="3148935"/>
            <a:ext cx="9340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Support: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Cystic Fibrosis Foundation, CF Isolate Core at Seattle Children’s Research Institute, ASU SOLUR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Program,  NASA/ASU Space Grant Program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19165" r="10757" b="19724"/>
          <a:stretch/>
        </p:blipFill>
        <p:spPr>
          <a:xfrm>
            <a:off x="969210" y="5136042"/>
            <a:ext cx="2733157" cy="12592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867" y="4362757"/>
            <a:ext cx="2003210" cy="20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40022" y="2546558"/>
            <a:ext cx="5010627" cy="3806809"/>
            <a:chOff x="152400" y="210979"/>
            <a:chExt cx="2794414" cy="222742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614" y="210979"/>
              <a:ext cx="274320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152400" y="2192179"/>
              <a:ext cx="13452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shelbycountyswcd.org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6421447" y="3006591"/>
            <a:ext cx="5103146" cy="3800104"/>
            <a:chOff x="5181600" y="4243847"/>
            <a:chExt cx="3886200" cy="261415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0000" r="7333"/>
            <a:stretch>
              <a:fillRect/>
            </a:stretch>
          </p:blipFill>
          <p:spPr bwMode="auto">
            <a:xfrm>
              <a:off x="5181600" y="4243847"/>
              <a:ext cx="3886200" cy="2585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8213079" y="6611779"/>
              <a:ext cx="854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nytimes.com</a:t>
              </a:r>
            </a:p>
          </p:txBody>
        </p:sp>
      </p:grpSp>
      <p:pic>
        <p:nvPicPr>
          <p:cNvPr id="41986" name="Picture 2" descr="http://www.pseudomonas.com/images/paerugin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1" y="92816"/>
            <a:ext cx="4190302" cy="31393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498167" y="2908814"/>
            <a:ext cx="1370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Pseudomonas.com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6807782" y="371774"/>
            <a:ext cx="4450767" cy="3370363"/>
            <a:chOff x="6248400" y="1219200"/>
            <a:chExt cx="2819400" cy="203745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12192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8001000" y="3050328"/>
              <a:ext cx="1066800" cy="206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www.pbase.com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62907" y="2848813"/>
            <a:ext cx="47503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Questions?</a:t>
            </a:r>
            <a:endParaRPr lang="en-US" sz="7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3544" r="4814" b="4629"/>
          <a:stretch/>
        </p:blipFill>
        <p:spPr>
          <a:xfrm rot="10800000">
            <a:off x="4776813" y="4332728"/>
            <a:ext cx="2140761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1" t="33655" r="28216" b="38741"/>
          <a:stretch/>
        </p:blipFill>
        <p:spPr>
          <a:xfrm rot="5400000">
            <a:off x="5734680" y="773366"/>
            <a:ext cx="217478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5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" y="571499"/>
            <a:ext cx="3886201" cy="388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8" y="2468561"/>
            <a:ext cx="3640139" cy="3640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3449" y="961061"/>
            <a:ext cx="592931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Astronaut Fred </a:t>
            </a:r>
            <a:r>
              <a:rPr lang="en-US" sz="4400" b="1" dirty="0" err="1" smtClean="0"/>
              <a:t>Haise</a:t>
            </a:r>
            <a:r>
              <a:rPr lang="en-US" sz="4400" b="1" dirty="0" smtClean="0"/>
              <a:t> Jr.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688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07" y="770799"/>
            <a:ext cx="2113550" cy="51204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5418" y="3840003"/>
            <a:ext cx="1523832" cy="2565436"/>
            <a:chOff x="3072484" y="3535288"/>
            <a:chExt cx="1523832" cy="25654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484" y="3535288"/>
              <a:ext cx="1523832" cy="2565436"/>
            </a:xfrm>
            <a:prstGeom prst="rect">
              <a:avLst/>
            </a:prstGeom>
          </p:spPr>
        </p:pic>
        <p:sp>
          <p:nvSpPr>
            <p:cNvPr id="7" name="Arc 6"/>
            <p:cNvSpPr/>
            <p:nvPr/>
          </p:nvSpPr>
          <p:spPr>
            <a:xfrm rot="10600177">
              <a:off x="3466218" y="3917715"/>
              <a:ext cx="357410" cy="407751"/>
            </a:xfrm>
            <a:prstGeom prst="arc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24959" y="1365510"/>
            <a:ext cx="3702649" cy="1077218"/>
            <a:chOff x="1024959" y="1365510"/>
            <a:chExt cx="3702649" cy="10772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959" y="1631751"/>
              <a:ext cx="609430" cy="6094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26169" y="1365510"/>
              <a:ext cx="2901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Active </a:t>
              </a:r>
              <a:endParaRPr lang="en-US" sz="3200" b="1" dirty="0" smtClean="0"/>
            </a:p>
            <a:p>
              <a:r>
                <a:rPr lang="en-US" sz="3200" b="1" dirty="0" smtClean="0"/>
                <a:t>Immune System</a:t>
              </a:r>
              <a:endParaRPr lang="en-US" sz="32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24958" y="2830459"/>
            <a:ext cx="3569987" cy="1077218"/>
            <a:chOff x="1024958" y="2830459"/>
            <a:chExt cx="3569987" cy="10772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958" y="3064353"/>
              <a:ext cx="609430" cy="60943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826169" y="2830459"/>
              <a:ext cx="2768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Normal Bacteria</a:t>
              </a:r>
              <a:endParaRPr lang="en-US" sz="32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207918" y="1807532"/>
            <a:ext cx="2901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49742"/>
                </a:solidFill>
              </a:rPr>
              <a:t>Decreased </a:t>
            </a:r>
            <a:r>
              <a:rPr lang="en-US" sz="4800" b="1" dirty="0" smtClean="0"/>
              <a:t>Possibility for an Infection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442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6" y="770799"/>
            <a:ext cx="2113550" cy="51204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44406" y="3836237"/>
            <a:ext cx="1523832" cy="2565436"/>
            <a:chOff x="6143569" y="3535288"/>
            <a:chExt cx="1523832" cy="25654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69" y="3535288"/>
              <a:ext cx="1523832" cy="2565436"/>
            </a:xfrm>
            <a:prstGeom prst="rect">
              <a:avLst/>
            </a:prstGeom>
          </p:spPr>
        </p:pic>
        <p:sp>
          <p:nvSpPr>
            <p:cNvPr id="9" name="Arc 8"/>
            <p:cNvSpPr/>
            <p:nvPr/>
          </p:nvSpPr>
          <p:spPr>
            <a:xfrm rot="20903522">
              <a:off x="6384272" y="4155880"/>
              <a:ext cx="357410" cy="407751"/>
            </a:xfrm>
            <a:prstGeom prst="arc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669680" y="3637386"/>
              <a:ext cx="213406" cy="203876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47915" y="3701096"/>
              <a:ext cx="242427" cy="135917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7" b="18333"/>
          <a:stretch/>
        </p:blipFill>
        <p:spPr>
          <a:xfrm>
            <a:off x="5409898" y="528799"/>
            <a:ext cx="1173864" cy="11029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13041" y="2830459"/>
            <a:ext cx="3581904" cy="1077218"/>
            <a:chOff x="1013041" y="2830459"/>
            <a:chExt cx="3581904" cy="1077218"/>
          </a:xfrm>
        </p:grpSpPr>
        <p:sp>
          <p:nvSpPr>
            <p:cNvPr id="21" name="TextBox 20"/>
            <p:cNvSpPr txBox="1"/>
            <p:nvPr/>
          </p:nvSpPr>
          <p:spPr>
            <a:xfrm>
              <a:off x="1826169" y="2830459"/>
              <a:ext cx="2768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Stressed</a:t>
              </a:r>
            </a:p>
            <a:p>
              <a:r>
                <a:rPr lang="en-US" sz="3200" b="1" dirty="0" smtClean="0"/>
                <a:t>Bacteria</a:t>
              </a:r>
              <a:endParaRPr lang="en-US" sz="32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41" y="3016498"/>
              <a:ext cx="625667" cy="78406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018183" y="1365510"/>
            <a:ext cx="3768543" cy="1077218"/>
            <a:chOff x="1018183" y="1365510"/>
            <a:chExt cx="3768543" cy="1077218"/>
          </a:xfrm>
        </p:grpSpPr>
        <p:sp>
          <p:nvSpPr>
            <p:cNvPr id="18" name="TextBox 17"/>
            <p:cNvSpPr txBox="1"/>
            <p:nvPr/>
          </p:nvSpPr>
          <p:spPr>
            <a:xfrm>
              <a:off x="1826170" y="1365510"/>
              <a:ext cx="29605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Suppressed  </a:t>
              </a:r>
              <a:r>
                <a:rPr lang="en-US" sz="3200" b="1" dirty="0"/>
                <a:t>Immune System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83" y="1538179"/>
              <a:ext cx="625667" cy="784063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8207918" y="1807532"/>
            <a:ext cx="2901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Increased</a:t>
            </a:r>
          </a:p>
          <a:p>
            <a:pPr algn="ctr"/>
            <a:r>
              <a:rPr lang="en-US" sz="4800" b="1" dirty="0"/>
              <a:t>Possibility for an </a:t>
            </a:r>
            <a:r>
              <a:rPr lang="en-US" sz="4800" b="1" dirty="0" smtClean="0"/>
              <a:t>Infection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793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485" b="15472"/>
          <a:stretch/>
        </p:blipFill>
        <p:spPr>
          <a:xfrm>
            <a:off x="1811083" y="0"/>
            <a:ext cx="8379714" cy="6878320"/>
          </a:xfrm>
          <a:prstGeom prst="rect">
            <a:avLst/>
          </a:prstGeom>
        </p:spPr>
      </p:pic>
      <p:pic>
        <p:nvPicPr>
          <p:cNvPr id="3" name="Picture 2" descr="Cystic Fibrosis Foundation - Click here for homep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2438" y="141543"/>
            <a:ext cx="1809750" cy="704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6" y="504445"/>
            <a:ext cx="9832975" cy="5577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9676" y="6119559"/>
            <a:ext cx="294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effectLst/>
              </a:rPr>
              <a:t>Paranjape</a:t>
            </a:r>
            <a:r>
              <a:rPr lang="en-US" sz="1200" dirty="0" smtClean="0">
                <a:effectLst/>
              </a:rPr>
              <a:t>, S. M.; </a:t>
            </a:r>
            <a:r>
              <a:rPr lang="en-US" sz="1200" dirty="0" err="1" smtClean="0">
                <a:effectLst/>
              </a:rPr>
              <a:t>Mogayzel</a:t>
            </a:r>
            <a:r>
              <a:rPr lang="en-US" sz="1200" dirty="0" smtClean="0">
                <a:effectLst/>
              </a:rPr>
              <a:t>, P. J. (2014) </a:t>
            </a:r>
            <a:r>
              <a:rPr lang="en-US" sz="1200" i="1" dirty="0" smtClean="0">
                <a:effectLst/>
              </a:rPr>
              <a:t>Pediatrics in Review</a:t>
            </a:r>
            <a:r>
              <a:rPr lang="en-US" sz="1200" dirty="0" smtClean="0">
                <a:effectLst/>
              </a:rPr>
              <a:t>, </a:t>
            </a:r>
            <a:r>
              <a:rPr lang="en-US" sz="1200" i="1" dirty="0" smtClean="0">
                <a:effectLst/>
              </a:rPr>
              <a:t>35</a:t>
            </a:r>
            <a:r>
              <a:rPr lang="en-US" sz="1200" dirty="0" smtClean="0">
                <a:effectLst/>
              </a:rPr>
              <a:t> (5), 194–205.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70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7" y="2603300"/>
            <a:ext cx="6132514" cy="347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9676" y="6119559"/>
            <a:ext cx="294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effectLst/>
              </a:rPr>
              <a:t>Paranjape</a:t>
            </a:r>
            <a:r>
              <a:rPr lang="en-US" sz="1200" dirty="0" smtClean="0">
                <a:effectLst/>
              </a:rPr>
              <a:t>, S. M.; </a:t>
            </a:r>
            <a:r>
              <a:rPr lang="en-US" sz="1200" dirty="0" err="1" smtClean="0">
                <a:effectLst/>
              </a:rPr>
              <a:t>Mogayzel</a:t>
            </a:r>
            <a:r>
              <a:rPr lang="en-US" sz="1200" dirty="0" smtClean="0">
                <a:effectLst/>
              </a:rPr>
              <a:t>, P. J. (2014) </a:t>
            </a:r>
            <a:r>
              <a:rPr lang="en-US" sz="1200" i="1" dirty="0" smtClean="0">
                <a:effectLst/>
              </a:rPr>
              <a:t>Pediatrics in Review</a:t>
            </a:r>
            <a:r>
              <a:rPr lang="en-US" sz="1200" dirty="0" smtClean="0">
                <a:effectLst/>
              </a:rPr>
              <a:t>, </a:t>
            </a:r>
            <a:r>
              <a:rPr lang="en-US" sz="1200" i="1" dirty="0" smtClean="0">
                <a:effectLst/>
              </a:rPr>
              <a:t>35</a:t>
            </a:r>
            <a:r>
              <a:rPr lang="en-US" sz="1200" dirty="0" smtClean="0">
                <a:effectLst/>
              </a:rPr>
              <a:t> (5), 194–205.</a:t>
            </a:r>
            <a:endParaRPr lang="en-US" sz="1200" dirty="0">
              <a:effectLst/>
            </a:endParaRPr>
          </a:p>
        </p:txBody>
      </p:sp>
      <p:pic>
        <p:nvPicPr>
          <p:cNvPr id="4" name="Picture 2" descr="E:\Hill Lab\presentations\CF_wordle.png"/>
          <p:cNvPicPr>
            <a:picLocks noChangeAspect="1" noChangeArrowheads="1"/>
          </p:cNvPicPr>
          <p:nvPr/>
        </p:nvPicPr>
        <p:blipFill>
          <a:blip r:embed="rId3" cstate="print"/>
          <a:srcRect t="18061" b="19582"/>
          <a:stretch>
            <a:fillRect/>
          </a:stretch>
        </p:blipFill>
        <p:spPr bwMode="auto">
          <a:xfrm>
            <a:off x="4462640" y="642938"/>
            <a:ext cx="7175921" cy="2898648"/>
          </a:xfrm>
          <a:prstGeom prst="rect">
            <a:avLst/>
          </a:prstGeom>
          <a:noFill/>
        </p:spPr>
      </p:pic>
      <p:sp>
        <p:nvSpPr>
          <p:cNvPr id="6" name="Donut 5"/>
          <p:cNvSpPr/>
          <p:nvPr/>
        </p:nvSpPr>
        <p:spPr>
          <a:xfrm>
            <a:off x="4462640" y="1414465"/>
            <a:ext cx="5481459" cy="977689"/>
          </a:xfrm>
          <a:prstGeom prst="donut">
            <a:avLst>
              <a:gd name="adj" fmla="val 5705"/>
            </a:avLst>
          </a:prstGeom>
          <a:solidFill>
            <a:srgbClr val="FF0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952486" y="3237195"/>
            <a:ext cx="3419526" cy="2970831"/>
            <a:chOff x="152400" y="210979"/>
            <a:chExt cx="2794414" cy="222742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614" y="210979"/>
              <a:ext cx="274320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152400" y="2192179"/>
              <a:ext cx="13452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shelbycountyswcd.org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829749" y="3100726"/>
            <a:ext cx="4560575" cy="3199940"/>
            <a:chOff x="5181600" y="4243847"/>
            <a:chExt cx="3886200" cy="261415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0000" r="7333"/>
            <a:stretch>
              <a:fillRect/>
            </a:stretch>
          </p:blipFill>
          <p:spPr bwMode="auto">
            <a:xfrm>
              <a:off x="5181600" y="4243847"/>
              <a:ext cx="3886200" cy="2585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8213079" y="6611779"/>
              <a:ext cx="854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nytimes.com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6875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Pseudomonas aeruginosa</a:t>
            </a:r>
          </a:p>
        </p:txBody>
      </p:sp>
      <p:pic>
        <p:nvPicPr>
          <p:cNvPr id="41986" name="Picture 2" descr="http://www.pseudomonas.com/images/paerugin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898" y="992089"/>
            <a:ext cx="3458155" cy="2590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752601" y="3383568"/>
            <a:ext cx="1370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Pseudomonas.com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7600950" y="1037603"/>
            <a:ext cx="3414711" cy="2431459"/>
            <a:chOff x="6248400" y="1219200"/>
            <a:chExt cx="2819400" cy="203745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12192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8001000" y="3050328"/>
              <a:ext cx="1066800" cy="206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www.pbase.com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764054" y="3937308"/>
            <a:ext cx="1149575" cy="2185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67823" y="168415"/>
            <a:ext cx="782092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/>
              <a:t>P. aeruginosa </a:t>
            </a:r>
            <a:r>
              <a:rPr lang="en-US" sz="4400" b="1" dirty="0"/>
              <a:t>adapts in the l</a:t>
            </a:r>
            <a:r>
              <a:rPr lang="en-US" sz="4400" b="1" dirty="0" smtClean="0"/>
              <a:t>ung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7" t="38395" r="20741" b="34938"/>
          <a:stretch/>
        </p:blipFill>
        <p:spPr>
          <a:xfrm rot="5400000">
            <a:off x="8719869" y="4343275"/>
            <a:ext cx="218353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1" t="33655" r="28216" b="38741"/>
          <a:stretch/>
        </p:blipFill>
        <p:spPr>
          <a:xfrm rot="5400000">
            <a:off x="8724245" y="1706354"/>
            <a:ext cx="217478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9630" r="6296" b="20000"/>
          <a:stretch/>
        </p:blipFill>
        <p:spPr>
          <a:xfrm rot="5400000">
            <a:off x="1770044" y="3950555"/>
            <a:ext cx="2175334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3827" r="3543"/>
          <a:stretch/>
        </p:blipFill>
        <p:spPr>
          <a:xfrm rot="5400000">
            <a:off x="4083417" y="3954657"/>
            <a:ext cx="2183535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9075" r="11389" b="5717"/>
          <a:stretch/>
        </p:blipFill>
        <p:spPr>
          <a:xfrm rot="5400000">
            <a:off x="4105727" y="1299801"/>
            <a:ext cx="2138915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7764054" y="1294130"/>
            <a:ext cx="1149575" cy="2185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r="4814" b="11296"/>
          <a:stretch/>
        </p:blipFill>
        <p:spPr>
          <a:xfrm rot="2400000" flipH="1">
            <a:off x="6782346" y="1316610"/>
            <a:ext cx="2103532" cy="2095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6855707" y="1194399"/>
            <a:ext cx="934406" cy="241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51721" r="4074" b="6111"/>
          <a:stretch/>
        </p:blipFill>
        <p:spPr>
          <a:xfrm rot="5400000">
            <a:off x="5937744" y="1832079"/>
            <a:ext cx="2148841" cy="109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r="4814" b="11296"/>
          <a:stretch/>
        </p:blipFill>
        <p:spPr>
          <a:xfrm rot="19260000">
            <a:off x="6699443" y="3966588"/>
            <a:ext cx="2118578" cy="2110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6855707" y="3829336"/>
            <a:ext cx="934406" cy="245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1080" r="4074" b="46753"/>
          <a:stretch/>
        </p:blipFill>
        <p:spPr>
          <a:xfrm rot="16200000" flipH="1">
            <a:off x="5920397" y="4481969"/>
            <a:ext cx="2183534" cy="109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3544" r="4814" b="4629"/>
          <a:stretch/>
        </p:blipFill>
        <p:spPr>
          <a:xfrm rot="10800000">
            <a:off x="1783293" y="1304763"/>
            <a:ext cx="2140761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33115" y="6156679"/>
            <a:ext cx="451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LOSS OF 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4982" y="3563973"/>
            <a:ext cx="4495869" cy="3177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90991" y="3510790"/>
            <a:ext cx="22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Antibiotic resistance 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00764" y="3506121"/>
            <a:ext cx="22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Mucoidy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95988" y="3515462"/>
            <a:ext cx="22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Motility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58173" y="3525830"/>
            <a:ext cx="22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Protease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85481" y="3549744"/>
            <a:ext cx="22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Pyocyanin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8225</TotalTime>
  <Words>343</Words>
  <Application>Microsoft Macintosh PowerPoint</Application>
  <PresentationFormat>Widescreen</PresentationFormat>
  <Paragraphs>77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Modification of Quorum Sensing  Phenotypes and Related Pathways  of Pseudomonas aeruginosa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Quorum Sensing (QS)?</vt:lpstr>
      <vt:lpstr>QS in Pseudomonas aeruginosa</vt:lpstr>
      <vt:lpstr>QS-related virulence factor production  decreases over time</vt:lpstr>
      <vt:lpstr>Creation of Deletion Mutants</vt:lpstr>
      <vt:lpstr>In-Frame Deletion Mutants: QS Regulators</vt:lpstr>
      <vt:lpstr>In-Frame Deletion Mutants: QS Regulators</vt:lpstr>
      <vt:lpstr>Future Directions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 Karanjia (Student)</dc:creator>
  <cp:lastModifiedBy>Microsoft Office User</cp:lastModifiedBy>
  <cp:revision>62</cp:revision>
  <dcterms:created xsi:type="dcterms:W3CDTF">2018-10-01T02:08:05Z</dcterms:created>
  <dcterms:modified xsi:type="dcterms:W3CDTF">2019-04-02T03:14:57Z</dcterms:modified>
</cp:coreProperties>
</file>